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4" r:id="rId9"/>
    <p:sldId id="268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62" r:id="rId2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9C62-DB00-4CB4-8688-81970A202E89}" type="datetimeFigureOut">
              <a:rPr lang="es-MX" smtClean="0"/>
              <a:t>17/09/2018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6D90-F338-45DD-AF57-5894F4B1FF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6356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9C62-DB00-4CB4-8688-81970A202E89}" type="datetimeFigureOut">
              <a:rPr lang="es-MX" smtClean="0"/>
              <a:t>17/09/2018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6D90-F338-45DD-AF57-5894F4B1FF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7210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9C62-DB00-4CB4-8688-81970A202E89}" type="datetimeFigureOut">
              <a:rPr lang="es-MX" smtClean="0"/>
              <a:t>17/09/2018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6D90-F338-45DD-AF57-5894F4B1FF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560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9C62-DB00-4CB4-8688-81970A202E89}" type="datetimeFigureOut">
              <a:rPr lang="es-MX" smtClean="0"/>
              <a:t>17/09/2018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6D90-F338-45DD-AF57-5894F4B1FF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3615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9C62-DB00-4CB4-8688-81970A202E89}" type="datetimeFigureOut">
              <a:rPr lang="es-MX" smtClean="0"/>
              <a:t>17/09/2018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6D90-F338-45DD-AF57-5894F4B1FF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3424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9C62-DB00-4CB4-8688-81970A202E89}" type="datetimeFigureOut">
              <a:rPr lang="es-MX" smtClean="0"/>
              <a:t>17/09/2018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6D90-F338-45DD-AF57-5894F4B1FF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7066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9C62-DB00-4CB4-8688-81970A202E89}" type="datetimeFigureOut">
              <a:rPr lang="es-MX" smtClean="0"/>
              <a:t>17/09/2018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6D90-F338-45DD-AF57-5894F4B1FF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407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9C62-DB00-4CB4-8688-81970A202E89}" type="datetimeFigureOut">
              <a:rPr lang="es-MX" smtClean="0"/>
              <a:t>17/09/2018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6D90-F338-45DD-AF57-5894F4B1FF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3542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9C62-DB00-4CB4-8688-81970A202E89}" type="datetimeFigureOut">
              <a:rPr lang="es-MX" smtClean="0"/>
              <a:t>17/09/2018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6D90-F338-45DD-AF57-5894F4B1FF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0384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9C62-DB00-4CB4-8688-81970A202E89}" type="datetimeFigureOut">
              <a:rPr lang="es-MX" smtClean="0"/>
              <a:t>17/09/2018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6D90-F338-45DD-AF57-5894F4B1FF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18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D9C62-DB00-4CB4-8688-81970A202E89}" type="datetimeFigureOut">
              <a:rPr lang="es-MX" smtClean="0"/>
              <a:t>17/09/2018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6D90-F338-45DD-AF57-5894F4B1FF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9770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D9C62-DB00-4CB4-8688-81970A202E89}" type="datetimeFigureOut">
              <a:rPr lang="es-MX" smtClean="0"/>
              <a:t>17/09/2018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06D90-F338-45DD-AF57-5894F4B1FF4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8953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4632" cy="2043658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Medidas de seguridad para la protección de datos personales en las organizaciones públicas mexiquenses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030216"/>
            <a:ext cx="6400800" cy="1487016"/>
          </a:xfrm>
        </p:spPr>
        <p:txBody>
          <a:bodyPr>
            <a:normAutofit fontScale="92500" lnSpcReduction="10000"/>
          </a:bodyPr>
          <a:lstStyle/>
          <a:p>
            <a:r>
              <a:rPr lang="es-MX" dirty="0" smtClean="0"/>
              <a:t>Zoila Román Espinal</a:t>
            </a:r>
          </a:p>
          <a:p>
            <a:r>
              <a:rPr lang="es-MX" dirty="0" smtClean="0"/>
              <a:t>Toluca, Edo. México, 13 de septiembre de 2018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4569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000" dirty="0" smtClean="0"/>
              <a:t>4. Hacia </a:t>
            </a:r>
            <a:r>
              <a:rPr lang="es-MX" sz="2000" dirty="0"/>
              <a:t>un diseño de un Sistema de Gestión de Seguridad de Datos Personales para las organizaciones públicas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dirty="0"/>
              <a:t>Artículo 47. Las acciones relacionadas con las medidas de seguridad para el tratamiento de los datos personales serán documentadas y contenidas en un </a:t>
            </a:r>
            <a:r>
              <a:rPr lang="es-MX" b="1" dirty="0"/>
              <a:t>sistema de gestión</a:t>
            </a:r>
            <a:r>
              <a:rPr lang="es-MX" dirty="0"/>
              <a:t>. </a:t>
            </a:r>
            <a:endParaRPr lang="es-MX" dirty="0" smtClean="0"/>
          </a:p>
          <a:p>
            <a:pPr algn="just"/>
            <a:r>
              <a:rPr lang="es-MX" dirty="0" smtClean="0"/>
              <a:t>Sistema </a:t>
            </a:r>
            <a:r>
              <a:rPr lang="es-MX" dirty="0"/>
              <a:t>de </a:t>
            </a:r>
            <a:r>
              <a:rPr lang="es-MX" dirty="0" smtClean="0"/>
              <a:t>gestión: conjunto </a:t>
            </a:r>
            <a:r>
              <a:rPr lang="es-MX" dirty="0"/>
              <a:t>de elementos y actividades interrelacionadas para establecer, implementar, operar, monitorear, revisar, mantener y </a:t>
            </a:r>
            <a:r>
              <a:rPr lang="es-MX" b="1" dirty="0"/>
              <a:t>mejorar el tratamiento y seguridad</a:t>
            </a:r>
            <a:r>
              <a:rPr lang="es-MX" dirty="0"/>
              <a:t> </a:t>
            </a:r>
            <a:r>
              <a:rPr lang="es-MX" b="1" dirty="0"/>
              <a:t>de los datos personales</a:t>
            </a:r>
            <a:r>
              <a:rPr lang="es-MX" dirty="0"/>
              <a:t>, de conformidad con lo previsto en la presente Ley y las demás disposiciones legales aplicables</a:t>
            </a:r>
          </a:p>
        </p:txBody>
      </p:sp>
    </p:spTree>
    <p:extLst>
      <p:ext uri="{BB962C8B-B14F-4D97-AF65-F5344CB8AC3E}">
        <p14:creationId xmlns:p14="http://schemas.microsoft.com/office/powerpoint/2010/main" val="305865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000" dirty="0"/>
              <a:t>4. Hacia un diseño de un Sistema de Gestión de Seguridad de Datos Personales para las organizaciones públicas</a:t>
            </a:r>
            <a:br>
              <a:rPr lang="es-MX" sz="2000" dirty="0"/>
            </a:br>
            <a:endParaRPr lang="es-MX" sz="2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es-MX" dirty="0" smtClean="0"/>
              <a:t>El </a:t>
            </a:r>
            <a:r>
              <a:rPr lang="es-MX" b="1" dirty="0" smtClean="0"/>
              <a:t>Sistema </a:t>
            </a:r>
            <a:r>
              <a:rPr lang="es-MX" b="1" dirty="0"/>
              <a:t>de Gestión de Seguridad de Datos Personales </a:t>
            </a:r>
            <a:r>
              <a:rPr lang="es-MX" dirty="0" smtClean="0"/>
              <a:t>deberá cumplir con las siguientes actividades: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/>
              <a:t>Crear </a:t>
            </a:r>
            <a:r>
              <a:rPr lang="es-MX" b="1" dirty="0"/>
              <a:t>políticas internas </a:t>
            </a:r>
            <a:r>
              <a:rPr lang="es-MX" dirty="0"/>
              <a:t>para la gestión y tratamiento de los datos personales.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b="1" dirty="0" smtClean="0"/>
              <a:t>Definir </a:t>
            </a:r>
            <a:r>
              <a:rPr lang="es-MX" b="1" dirty="0"/>
              <a:t>funciones y obligaciones </a:t>
            </a:r>
            <a:r>
              <a:rPr lang="es-MX" dirty="0"/>
              <a:t>el personal involucrado en el </a:t>
            </a:r>
            <a:r>
              <a:rPr lang="es-MX" dirty="0" smtClean="0"/>
              <a:t>tratamiento.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Elaborar </a:t>
            </a:r>
            <a:r>
              <a:rPr lang="es-MX" dirty="0"/>
              <a:t>un </a:t>
            </a:r>
            <a:r>
              <a:rPr lang="es-MX" b="1" dirty="0"/>
              <a:t>inventario </a:t>
            </a:r>
            <a:r>
              <a:rPr lang="es-MX" dirty="0"/>
              <a:t>de datos personales y de los sistemas de </a:t>
            </a:r>
            <a:r>
              <a:rPr lang="es-MX" dirty="0" smtClean="0"/>
              <a:t>tratamiento.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Realizar </a:t>
            </a:r>
            <a:r>
              <a:rPr lang="es-MX" dirty="0"/>
              <a:t>un </a:t>
            </a:r>
            <a:r>
              <a:rPr lang="es-MX" b="1" dirty="0"/>
              <a:t>análisis de riesgo </a:t>
            </a:r>
            <a:r>
              <a:rPr lang="es-MX" dirty="0"/>
              <a:t>de los datos personales.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Realizar </a:t>
            </a:r>
            <a:r>
              <a:rPr lang="es-MX" dirty="0"/>
              <a:t>un </a:t>
            </a:r>
            <a:r>
              <a:rPr lang="es-MX" b="1" dirty="0"/>
              <a:t>análisis de brecha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/>
              <a:t>E</a:t>
            </a:r>
            <a:r>
              <a:rPr lang="es-MX" dirty="0" smtClean="0"/>
              <a:t>laborar </a:t>
            </a:r>
            <a:r>
              <a:rPr lang="es-MX" dirty="0"/>
              <a:t>un </a:t>
            </a:r>
            <a:r>
              <a:rPr lang="es-MX" b="1" dirty="0"/>
              <a:t>Plan de Trabajo </a:t>
            </a:r>
            <a:r>
              <a:rPr lang="es-MX" dirty="0"/>
              <a:t>para la implementación de las medidas de seguridad faltantes.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b="1" dirty="0" smtClean="0"/>
              <a:t>Monitorear </a:t>
            </a:r>
            <a:r>
              <a:rPr lang="es-MX" b="1" dirty="0"/>
              <a:t>y revisar </a:t>
            </a:r>
            <a:r>
              <a:rPr lang="es-MX" dirty="0"/>
              <a:t>de manera periódica las medidas de seguridad implementadas.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Diseñar </a:t>
            </a:r>
            <a:r>
              <a:rPr lang="es-MX" dirty="0"/>
              <a:t>y aplicar diferentes niveles de </a:t>
            </a:r>
            <a:r>
              <a:rPr lang="es-MX" b="1" dirty="0"/>
              <a:t>capacitación del personal </a:t>
            </a:r>
            <a:r>
              <a:rPr lang="es-MX" dirty="0"/>
              <a:t>bajo su mando.</a:t>
            </a:r>
          </a:p>
        </p:txBody>
      </p:sp>
    </p:spTree>
    <p:extLst>
      <p:ext uri="{BB962C8B-B14F-4D97-AF65-F5344CB8AC3E}">
        <p14:creationId xmlns:p14="http://schemas.microsoft.com/office/powerpoint/2010/main" val="265032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000" dirty="0"/>
              <a:t>4. Hacia un diseño de un Sistema de Gestión de Seguridad de Datos Personales para las organizaciones públicas</a:t>
            </a:r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1377" t="13360" r="7063" b="7090"/>
          <a:stretch/>
        </p:blipFill>
        <p:spPr>
          <a:xfrm>
            <a:off x="827584" y="1268760"/>
            <a:ext cx="7560840" cy="504056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79512" y="6309320"/>
            <a:ext cx="8967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Fuente: Programa Estatal y Municipal de Protección de Datos Personales, 31 de mayo de 2018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7769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2500" dirty="0"/>
              <a:t>4. Hacia un diseño de un Sistema de Gestión de Seguridad de Datos Personales para las organizaciones públicas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b="1" dirty="0"/>
              <a:t>Sistema de Gestión de Seguridad de Datos Personales (SGSDP). </a:t>
            </a:r>
            <a:r>
              <a:rPr lang="es-MX" dirty="0"/>
              <a:t>Sistema de gestión general para establecer, implementar, operar, monitorear, revisar, mantener y mejorar el tratamiento y seguridad de los datos personales en función </a:t>
            </a:r>
            <a:r>
              <a:rPr lang="es-MX" dirty="0" smtClean="0"/>
              <a:t>de los </a:t>
            </a:r>
            <a:r>
              <a:rPr lang="es-MX" b="1" dirty="0" smtClean="0"/>
              <a:t>riesgos existentes</a:t>
            </a:r>
            <a:r>
              <a:rPr lang="es-MX" dirty="0" smtClean="0"/>
              <a:t>, de las </a:t>
            </a:r>
            <a:r>
              <a:rPr lang="es-MX" b="1" dirty="0" smtClean="0"/>
              <a:t>posibles consecuencias para los interesados</a:t>
            </a:r>
            <a:r>
              <a:rPr lang="es-MX" dirty="0" smtClean="0"/>
              <a:t>, </a:t>
            </a:r>
            <a:r>
              <a:rPr lang="es-MX" b="1" dirty="0" smtClean="0"/>
              <a:t>del carácter sensible de los datos</a:t>
            </a:r>
            <a:r>
              <a:rPr lang="es-MX" dirty="0" smtClean="0"/>
              <a:t>,  y </a:t>
            </a:r>
            <a:r>
              <a:rPr lang="es-MX" dirty="0"/>
              <a:t>de los </a:t>
            </a:r>
            <a:r>
              <a:rPr lang="es-MX" b="1" dirty="0"/>
              <a:t>principios básicos</a:t>
            </a:r>
            <a:r>
              <a:rPr lang="es-MX" dirty="0"/>
              <a:t> de </a:t>
            </a:r>
            <a:r>
              <a:rPr lang="es-MX" dirty="0" smtClean="0"/>
              <a:t>calidad, consentimiento, finalidad, información, lealtad, licitud, proporcionalidad y responsabilidad previstos </a:t>
            </a:r>
            <a:r>
              <a:rPr lang="es-MX" dirty="0"/>
              <a:t>en la </a:t>
            </a:r>
            <a:r>
              <a:rPr lang="es-MX" dirty="0" smtClean="0"/>
              <a:t>Ley.</a:t>
            </a:r>
          </a:p>
        </p:txBody>
      </p:sp>
    </p:spTree>
    <p:extLst>
      <p:ext uri="{BB962C8B-B14F-4D97-AF65-F5344CB8AC3E}">
        <p14:creationId xmlns:p14="http://schemas.microsoft.com/office/powerpoint/2010/main" val="196140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000" dirty="0"/>
              <a:t>4. Hacia un diseño de un Sistema de Gestión de Seguridad de Datos Personales para las organizaciones públicas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8235092"/>
              </p:ext>
            </p:extLst>
          </p:nvPr>
        </p:nvGraphicFramePr>
        <p:xfrm>
          <a:off x="457200" y="1600200"/>
          <a:ext cx="8229600" cy="448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464"/>
                <a:gridCol w="4176464"/>
                <a:gridCol w="2962672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Fase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Pasos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Objetivo</a:t>
                      </a:r>
                      <a:r>
                        <a:rPr lang="es-MX" baseline="0" dirty="0" smtClean="0"/>
                        <a:t>s específicos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2200" dirty="0" smtClean="0"/>
                        <a:t>Planificar (planear el Sistema)</a:t>
                      </a:r>
                      <a:endParaRPr lang="es-MX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s-MX" sz="2200" dirty="0" smtClean="0"/>
                        <a:t>Alcance y objetivos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s-MX" sz="2200" dirty="0" smtClean="0"/>
                        <a:t>Política</a:t>
                      </a:r>
                      <a:r>
                        <a:rPr lang="es-MX" sz="2200" baseline="0" dirty="0" smtClean="0"/>
                        <a:t> de gestión de datos personales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s-MX" sz="2200" baseline="0" dirty="0" smtClean="0"/>
                        <a:t>Funciones y obligaciones de quienes tratan datos personales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s-MX" sz="2200" baseline="0" dirty="0" smtClean="0"/>
                        <a:t>Inventario de datos personales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s-MX" sz="2200" baseline="0" dirty="0" smtClean="0"/>
                        <a:t>Análisis de riesgos de datos personales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s-MX" sz="2200" baseline="0" dirty="0" smtClean="0"/>
                        <a:t>Identificación de las medidas de seguridad y análisis de brecha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s-MX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200" dirty="0" smtClean="0"/>
                        <a:t>Definir objetivos,</a:t>
                      </a:r>
                      <a:r>
                        <a:rPr lang="es-MX" sz="2200" baseline="0" dirty="0" smtClean="0"/>
                        <a:t> políticas, procesos y procedimientos del Sistema a fin de gestionar los riesgos de los datos personales para cumplir con la Ley de Protección de Datos Personales en Posesión de Sujetos Obligados del Estado de México y Municipios </a:t>
                      </a:r>
                      <a:endParaRPr lang="es-MX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763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000" dirty="0"/>
              <a:t>4. Hacia un diseño de un Sistema de Gestión de Seguridad de Datos Personales para las organizaciones públicas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7110241"/>
              </p:ext>
            </p:extLst>
          </p:nvPr>
        </p:nvGraphicFramePr>
        <p:xfrm>
          <a:off x="457200" y="1600200"/>
          <a:ext cx="8229600" cy="314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512"/>
                <a:gridCol w="3744416"/>
                <a:gridCol w="2962672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Fase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Pasos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Objetivo</a:t>
                      </a:r>
                      <a:r>
                        <a:rPr lang="es-MX" baseline="0" dirty="0" smtClean="0"/>
                        <a:t>s específicos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2200" dirty="0" smtClean="0"/>
                        <a:t>Hacer (Implementar y</a:t>
                      </a:r>
                      <a:r>
                        <a:rPr lang="es-MX" sz="2200" baseline="0" dirty="0" smtClean="0"/>
                        <a:t> Operar el Sistema)</a:t>
                      </a:r>
                      <a:endParaRPr lang="es-MX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s-MX" sz="2200" dirty="0" smtClean="0"/>
                        <a:t>Puesta en marcha de las medidas</a:t>
                      </a:r>
                      <a:r>
                        <a:rPr lang="es-MX" sz="2200" baseline="0" dirty="0" smtClean="0"/>
                        <a:t> de seguridad aplicables a los datos personales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s-MX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200" dirty="0" smtClean="0"/>
                        <a:t>Poner en marcha y operar las políticas, objetivos,</a:t>
                      </a:r>
                      <a:r>
                        <a:rPr lang="es-MX" sz="2200" baseline="0" dirty="0" smtClean="0"/>
                        <a:t> procesos y procedimientos del Sistemas, además de controles y mecanismos con indicadores de medición</a:t>
                      </a:r>
                      <a:endParaRPr lang="es-MX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158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000" dirty="0"/>
              <a:t>4. Hacia un diseño de un Sistema de Gestión de Seguridad de Datos Personales para las organizaciones públicas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1289390"/>
              </p:ext>
            </p:extLst>
          </p:nvPr>
        </p:nvGraphicFramePr>
        <p:xfrm>
          <a:off x="457200" y="1600200"/>
          <a:ext cx="8229600" cy="381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512"/>
                <a:gridCol w="2736304"/>
                <a:gridCol w="3970784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Fase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Pasos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Objetivo</a:t>
                      </a:r>
                      <a:r>
                        <a:rPr lang="es-MX" baseline="0" dirty="0" smtClean="0"/>
                        <a:t>s específicos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2200" dirty="0" smtClean="0"/>
                        <a:t>Verificar</a:t>
                      </a:r>
                      <a:r>
                        <a:rPr lang="es-MX" sz="2200" baseline="0" dirty="0" smtClean="0"/>
                        <a:t> (Monitorear y revisar el Sistema)</a:t>
                      </a:r>
                      <a:endParaRPr lang="es-MX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s-MX" sz="2200" dirty="0" smtClean="0"/>
                        <a:t>Revisiones y auditoría</a:t>
                      </a:r>
                      <a:endParaRPr lang="es-MX" sz="2200" baseline="0" dirty="0" smtClean="0"/>
                    </a:p>
                    <a:p>
                      <a:pPr marL="342900" indent="-342900">
                        <a:buAutoNum type="arabicPeriod"/>
                      </a:pPr>
                      <a:endParaRPr lang="es-MX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200" dirty="0" smtClean="0"/>
                        <a:t>Evaluar y medir</a:t>
                      </a:r>
                      <a:r>
                        <a:rPr lang="es-MX" sz="2200" baseline="0" dirty="0" smtClean="0"/>
                        <a:t> el cumplimiento del proceso de acuerdo con la Ley de Protección de Datos Personales en Posesión de Sujetos Obligados del Estado de México y Municipios, así como las políticas, objetivos y experiencia del Sistema, e informar los resultados para su revisión</a:t>
                      </a:r>
                      <a:endParaRPr lang="es-MX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85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000" dirty="0"/>
              <a:t>4. Hacia un diseño de un Sistema de Gestión de Seguridad de Datos Personales para las organizaciones públicas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8799571"/>
              </p:ext>
            </p:extLst>
          </p:nvPr>
        </p:nvGraphicFramePr>
        <p:xfrm>
          <a:off x="457200" y="1600200"/>
          <a:ext cx="8229600" cy="247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512"/>
                <a:gridCol w="2736304"/>
                <a:gridCol w="3970784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Fase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Pasos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Objetivo</a:t>
                      </a:r>
                      <a:r>
                        <a:rPr lang="es-MX" baseline="0" dirty="0" smtClean="0"/>
                        <a:t>s específicos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2200" dirty="0" smtClean="0"/>
                        <a:t>Actuar (Mejorar</a:t>
                      </a:r>
                      <a:r>
                        <a:rPr lang="es-MX" sz="2200" baseline="0" dirty="0" smtClean="0"/>
                        <a:t> el Sistema)</a:t>
                      </a:r>
                      <a:endParaRPr lang="es-MX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s-MX" sz="2200" dirty="0" smtClean="0"/>
                        <a:t>Mejora continua y capacitación</a:t>
                      </a:r>
                      <a:endParaRPr lang="es-MX" sz="2200" baseline="0" dirty="0" smtClean="0"/>
                    </a:p>
                    <a:p>
                      <a:pPr marL="342900" indent="-342900">
                        <a:buAutoNum type="arabicPeriod"/>
                      </a:pPr>
                      <a:endParaRPr lang="es-MX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200" dirty="0" smtClean="0"/>
                        <a:t>Adoptar medidas correctivas y preventivas, derivado de la</a:t>
                      </a:r>
                      <a:r>
                        <a:rPr lang="es-MX" sz="2200" baseline="0" dirty="0" smtClean="0"/>
                        <a:t> revisión por parte de los tomadores de decisiones y de las auditorías practicadas al Sistema. Además, capacitar al personal</a:t>
                      </a:r>
                      <a:endParaRPr lang="es-MX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039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sz="2500" b="1" dirty="0"/>
              <a:t>5.- </a:t>
            </a:r>
            <a:r>
              <a:rPr lang="es-MX" sz="2500" dirty="0"/>
              <a:t>Medidas de apremio y responsabilidades concernientes a la seguridad de los datos personales</a:t>
            </a:r>
            <a:r>
              <a:rPr lang="es-MX" sz="2500" b="1" dirty="0"/>
              <a:t/>
            </a:r>
            <a:br>
              <a:rPr lang="es-MX" sz="2500" b="1" dirty="0"/>
            </a:br>
            <a:r>
              <a:rPr lang="es-MX" sz="2500" dirty="0"/>
              <a:t/>
            </a:r>
            <a:br>
              <a:rPr lang="es-MX" sz="2500" dirty="0"/>
            </a:br>
            <a:endParaRPr lang="es-MX" sz="25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I. La amonestación pública. </a:t>
            </a:r>
            <a:endParaRPr lang="es-MX" dirty="0" smtClean="0"/>
          </a:p>
          <a:p>
            <a:pPr algn="just"/>
            <a:r>
              <a:rPr lang="es-MX" dirty="0" smtClean="0"/>
              <a:t>II</a:t>
            </a:r>
            <a:r>
              <a:rPr lang="es-MX" dirty="0"/>
              <a:t>. La multa, equivalente a la cantidad de ciento cincuenta hasta mil quinientas veces el valor diario de la Unidad de Medida y Actualización.</a:t>
            </a:r>
          </a:p>
        </p:txBody>
      </p:sp>
    </p:spTree>
    <p:extLst>
      <p:ext uri="{BB962C8B-B14F-4D97-AF65-F5344CB8AC3E}">
        <p14:creationId xmlns:p14="http://schemas.microsoft.com/office/powerpoint/2010/main" val="18674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2000" b="1" dirty="0"/>
              <a:t>5.- </a:t>
            </a:r>
            <a:r>
              <a:rPr lang="es-MX" sz="2000" dirty="0"/>
              <a:t>Medidas de apremio y responsabilidades concernientes a la seguridad de los datos personales</a:t>
            </a:r>
            <a:r>
              <a:rPr lang="es-MX" sz="2000" b="1" dirty="0"/>
              <a:t/>
            </a:r>
            <a:br>
              <a:rPr lang="es-MX" sz="2000" b="1" dirty="0"/>
            </a:br>
            <a:r>
              <a:rPr lang="es-MX" sz="2000" dirty="0"/>
              <a:t/>
            </a:r>
            <a:br>
              <a:rPr lang="es-MX" sz="2000" dirty="0"/>
            </a:br>
            <a:endParaRPr lang="es-MX" sz="2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dirty="0" smtClean="0"/>
              <a:t>Art. 165: Causas de responsabilidad administrativa:</a:t>
            </a:r>
          </a:p>
          <a:p>
            <a:pPr algn="just"/>
            <a:r>
              <a:rPr lang="es-MX" dirty="0"/>
              <a:t>XIV. No cumplir con las medidas de seguridad que se determinen en esta Ley y en los lineamientos correspondientes</a:t>
            </a:r>
            <a:r>
              <a:rPr lang="es-MX" dirty="0" smtClean="0"/>
              <a:t>.</a:t>
            </a:r>
          </a:p>
          <a:p>
            <a:pPr algn="just"/>
            <a:r>
              <a:rPr lang="es-MX" dirty="0"/>
              <a:t>XIX. Usar, sustraer, destruir, mutilar, ocultar, inutilizar, divulgar o alterar total o parcialmente y de manera indebida, datos personales que se encuentren bajo su custodia o a los cuales tengan acceso o conocimiento con motivo de su empleo, cargo o comisión</a:t>
            </a:r>
            <a:r>
              <a:rPr lang="es-MX" dirty="0" smtClean="0"/>
              <a:t>.</a:t>
            </a:r>
          </a:p>
          <a:p>
            <a:pPr algn="just"/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2766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40966"/>
          </a:xfrm>
        </p:spPr>
        <p:txBody>
          <a:bodyPr/>
          <a:lstStyle/>
          <a:p>
            <a:r>
              <a:rPr lang="es-MX" dirty="0" smtClean="0"/>
              <a:t>Esquema de exposición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9685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MX" sz="2700" b="1" dirty="0" smtClean="0"/>
              <a:t>1.-</a:t>
            </a:r>
            <a:r>
              <a:rPr lang="es-MX" sz="2700" dirty="0" smtClean="0"/>
              <a:t> Bases constitucionales de la protección de datos personales</a:t>
            </a:r>
          </a:p>
          <a:p>
            <a:pPr marL="0" indent="0" algn="just">
              <a:buNone/>
            </a:pPr>
            <a:r>
              <a:rPr lang="es-MX" sz="2700" b="1" dirty="0" smtClean="0"/>
              <a:t>2.-</a:t>
            </a:r>
            <a:r>
              <a:rPr lang="es-MX" sz="2700" dirty="0" smtClean="0"/>
              <a:t> Acercamiento a la idea de datos personales y </a:t>
            </a:r>
            <a:r>
              <a:rPr lang="es-MX" sz="2700" dirty="0"/>
              <a:t> </a:t>
            </a:r>
            <a:r>
              <a:rPr lang="es-MX" sz="2700" dirty="0" smtClean="0"/>
              <a:t>la importancia relativa a su seguridad</a:t>
            </a:r>
          </a:p>
          <a:p>
            <a:pPr marL="0" indent="0" algn="just">
              <a:buNone/>
            </a:pPr>
            <a:r>
              <a:rPr lang="es-MX" sz="2700" b="1" dirty="0" smtClean="0"/>
              <a:t>3.-</a:t>
            </a:r>
            <a:r>
              <a:rPr lang="es-MX" sz="2700" dirty="0" smtClean="0"/>
              <a:t> Medidas de seguridad en la Ley de Protección de Datos Personales en </a:t>
            </a:r>
            <a:r>
              <a:rPr lang="es-MX" sz="2700" b="1" dirty="0" smtClean="0"/>
              <a:t>Posesión </a:t>
            </a:r>
            <a:r>
              <a:rPr lang="es-MX" sz="2700" dirty="0" smtClean="0"/>
              <a:t>de Sujetos Obligados del Estado de México y Municipios</a:t>
            </a:r>
          </a:p>
          <a:p>
            <a:pPr marL="0" indent="0" algn="just">
              <a:buNone/>
            </a:pPr>
            <a:r>
              <a:rPr lang="es-MX" sz="2700" b="1" dirty="0" smtClean="0"/>
              <a:t>4.-</a:t>
            </a:r>
            <a:r>
              <a:rPr lang="es-MX" sz="2700" dirty="0" smtClean="0"/>
              <a:t> Hacia un diseño de un Sistema de Gestión de Seguridad de Datos Personales para las organizaciones públicas</a:t>
            </a:r>
          </a:p>
          <a:p>
            <a:pPr marL="0" indent="0" algn="just">
              <a:buNone/>
            </a:pPr>
            <a:r>
              <a:rPr lang="es-MX" sz="2700" b="1" dirty="0" smtClean="0"/>
              <a:t>5.- </a:t>
            </a:r>
            <a:r>
              <a:rPr lang="es-MX" sz="2700" dirty="0" smtClean="0"/>
              <a:t>Medidas de apremio y responsabilidades concernientes a la seguridad de los datos personales</a:t>
            </a:r>
            <a:endParaRPr lang="es-MX" sz="2700" b="1" dirty="0" smtClean="0"/>
          </a:p>
          <a:p>
            <a:pPr marL="0" indent="0" algn="just">
              <a:buNone/>
            </a:pPr>
            <a:endParaRPr lang="es-MX" sz="2700" dirty="0" smtClean="0"/>
          </a:p>
        </p:txBody>
      </p:sp>
    </p:spTree>
    <p:extLst>
      <p:ext uri="{BB962C8B-B14F-4D97-AF65-F5344CB8AC3E}">
        <p14:creationId xmlns:p14="http://schemas.microsoft.com/office/powerpoint/2010/main" val="290051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2200" b="1" dirty="0"/>
              <a:t>5.- </a:t>
            </a:r>
            <a:r>
              <a:rPr lang="es-MX" sz="2200" dirty="0"/>
              <a:t>Medidas de apremio y responsabilidades concernientes a la seguridad de los datos personales</a:t>
            </a:r>
            <a:r>
              <a:rPr lang="es-MX" sz="2200" b="1" dirty="0"/>
              <a:t/>
            </a:r>
            <a:br>
              <a:rPr lang="es-MX" sz="2200" b="1" dirty="0"/>
            </a:br>
            <a:r>
              <a:rPr lang="es-MX" sz="2200" dirty="0"/>
              <a:t/>
            </a:r>
            <a:br>
              <a:rPr lang="es-MX" sz="2200" dirty="0"/>
            </a:br>
            <a:endParaRPr lang="es-MX" sz="2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/>
              <a:t>XXIII. Presentar violaciones a la seguridad de los datos personales por la falta de implementación de medidas de seguridad que establece esta Ley</a:t>
            </a:r>
            <a:r>
              <a:rPr lang="es-MX" dirty="0" smtClean="0"/>
              <a:t>.</a:t>
            </a:r>
          </a:p>
          <a:p>
            <a:pPr algn="just"/>
            <a:r>
              <a:rPr lang="es-MX" dirty="0"/>
              <a:t>Las infracciones previstas en las fracciones </a:t>
            </a:r>
            <a:r>
              <a:rPr lang="es-MX" b="1" dirty="0"/>
              <a:t>XIV</a:t>
            </a:r>
            <a:r>
              <a:rPr lang="es-MX" dirty="0"/>
              <a:t>, XVI, XVII, XVIII, </a:t>
            </a:r>
            <a:r>
              <a:rPr lang="es-MX" b="1" dirty="0"/>
              <a:t>XIX</a:t>
            </a:r>
            <a:r>
              <a:rPr lang="es-MX" dirty="0"/>
              <a:t>, XX, XXI y </a:t>
            </a:r>
            <a:r>
              <a:rPr lang="es-MX" b="1" dirty="0"/>
              <a:t>XXIII</a:t>
            </a:r>
            <a:r>
              <a:rPr lang="es-MX" dirty="0"/>
              <a:t> </a:t>
            </a:r>
            <a:r>
              <a:rPr lang="es-MX" dirty="0" smtClean="0"/>
              <a:t>…, </a:t>
            </a:r>
            <a:r>
              <a:rPr lang="es-MX" dirty="0"/>
              <a:t>serán consideradas como </a:t>
            </a:r>
            <a:r>
              <a:rPr lang="es-MX" b="1" u="sng" dirty="0"/>
              <a:t>graves</a:t>
            </a:r>
            <a:r>
              <a:rPr lang="es-MX" dirty="0"/>
              <a:t> para </a:t>
            </a:r>
            <a:r>
              <a:rPr lang="es-MX" dirty="0" smtClean="0"/>
              <a:t>efectos de su sanción administrativa.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4452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38734"/>
            <a:ext cx="8229600" cy="1930226"/>
          </a:xfrm>
        </p:spPr>
        <p:txBody>
          <a:bodyPr>
            <a:normAutofit/>
          </a:bodyPr>
          <a:lstStyle/>
          <a:p>
            <a:r>
              <a:rPr lang="es-MX" sz="4600" b="1" dirty="0" smtClean="0"/>
              <a:t>Muchas gracias por su atención</a:t>
            </a:r>
            <a:endParaRPr lang="es-MX" sz="46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3356992"/>
            <a:ext cx="8229600" cy="2088232"/>
          </a:xfrm>
        </p:spPr>
        <p:txBody>
          <a:bodyPr/>
          <a:lstStyle/>
          <a:p>
            <a:pPr marL="0" indent="0" algn="ctr">
              <a:buNone/>
            </a:pPr>
            <a:r>
              <a:rPr lang="es-MX" dirty="0" smtClean="0"/>
              <a:t>Zoila Román Espinal</a:t>
            </a:r>
          </a:p>
          <a:p>
            <a:pPr marL="0" indent="0" algn="ctr">
              <a:buNone/>
            </a:pPr>
            <a:r>
              <a:rPr lang="es-MX" dirty="0" smtClean="0"/>
              <a:t>espinal.roman1@gmail.com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9016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Autofit/>
          </a:bodyPr>
          <a:lstStyle/>
          <a:p>
            <a:r>
              <a:rPr lang="es-MX" sz="3000" dirty="0" smtClean="0"/>
              <a:t>1. Bases constitucionales de la protección de datos personales</a:t>
            </a:r>
            <a:br>
              <a:rPr lang="es-MX" sz="3000" dirty="0" smtClean="0"/>
            </a:br>
            <a:endParaRPr lang="es-MX" sz="3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040560"/>
          </a:xfrm>
        </p:spPr>
        <p:txBody>
          <a:bodyPr>
            <a:noAutofit/>
          </a:bodyPr>
          <a:lstStyle/>
          <a:p>
            <a:pPr algn="just"/>
            <a:r>
              <a:rPr lang="es-MX" sz="2200" dirty="0" smtClean="0"/>
              <a:t>CPEUM: Art. 6, párrafo segundo: La información que se refiere a la </a:t>
            </a:r>
            <a:r>
              <a:rPr lang="es-MX" sz="2200" b="1" dirty="0" smtClean="0"/>
              <a:t>vida privada</a:t>
            </a:r>
            <a:r>
              <a:rPr lang="es-MX" sz="2200" dirty="0" smtClean="0"/>
              <a:t> y los </a:t>
            </a:r>
            <a:r>
              <a:rPr lang="es-MX" sz="2200" b="1" dirty="0" smtClean="0"/>
              <a:t>datos personales</a:t>
            </a:r>
            <a:r>
              <a:rPr lang="es-MX" sz="2200" dirty="0" smtClean="0"/>
              <a:t> será protegida en los términos y con las excepciones que fijen las leyes.</a:t>
            </a:r>
          </a:p>
          <a:p>
            <a:pPr algn="just"/>
            <a:r>
              <a:rPr lang="es-MX" sz="2200" dirty="0" smtClean="0"/>
              <a:t>CPEUM: Art. 16, párrafo segundo: </a:t>
            </a:r>
            <a:r>
              <a:rPr lang="es-MX" sz="2200" dirty="0"/>
              <a:t>Toda persona tiene </a:t>
            </a:r>
            <a:r>
              <a:rPr lang="es-MX" sz="2200" b="1" u="sng" dirty="0"/>
              <a:t>derecho</a:t>
            </a:r>
            <a:r>
              <a:rPr lang="es-MX" sz="2200" b="1" dirty="0"/>
              <a:t> a la protección de sus datos personales</a:t>
            </a:r>
            <a:r>
              <a:rPr lang="es-MX" sz="2200" dirty="0"/>
              <a:t>, al acceso, rectificación y cancelación de los mismos, así como a manifestar su oposición, en los términos que fije la </a:t>
            </a:r>
            <a:r>
              <a:rPr lang="es-MX" sz="2200" dirty="0" smtClean="0"/>
              <a:t>ley.</a:t>
            </a:r>
          </a:p>
          <a:p>
            <a:pPr algn="just"/>
            <a:r>
              <a:rPr lang="es-MX" sz="2200" dirty="0" smtClean="0"/>
              <a:t>CPEUM: Art. 73: El </a:t>
            </a:r>
            <a:r>
              <a:rPr lang="es-MX" sz="2200" dirty="0"/>
              <a:t>Congreso tiene facultad</a:t>
            </a:r>
            <a:r>
              <a:rPr lang="es-MX" sz="2200" dirty="0" smtClean="0"/>
              <a:t>:… </a:t>
            </a:r>
          </a:p>
          <a:p>
            <a:pPr marL="0" indent="0" algn="just">
              <a:buNone/>
            </a:pPr>
            <a:r>
              <a:rPr lang="es-MX" sz="2200" dirty="0"/>
              <a:t>XXIX-O. Para </a:t>
            </a:r>
            <a:r>
              <a:rPr lang="es-MX" sz="2200" b="1" dirty="0"/>
              <a:t>legislar</a:t>
            </a:r>
            <a:r>
              <a:rPr lang="es-MX" sz="2200" dirty="0"/>
              <a:t> en materia de protección de datos personales en </a:t>
            </a:r>
            <a:r>
              <a:rPr lang="es-MX" sz="2200" b="1" dirty="0"/>
              <a:t>posesión de particulares</a:t>
            </a:r>
            <a:r>
              <a:rPr lang="es-MX" sz="2200" dirty="0" smtClean="0"/>
              <a:t>.</a:t>
            </a:r>
          </a:p>
          <a:p>
            <a:pPr marL="0" indent="0" algn="just">
              <a:buNone/>
            </a:pPr>
            <a:r>
              <a:rPr lang="es-MX" sz="2200" dirty="0"/>
              <a:t>XXIX-S. Para expedir las </a:t>
            </a:r>
            <a:r>
              <a:rPr lang="es-MX" sz="2200" b="1" dirty="0"/>
              <a:t>leyes generales</a:t>
            </a:r>
            <a:r>
              <a:rPr lang="es-MX" sz="2200" dirty="0"/>
              <a:t> </a:t>
            </a:r>
            <a:r>
              <a:rPr lang="es-MX" sz="2200" b="1" dirty="0"/>
              <a:t>reglamentarias</a:t>
            </a:r>
            <a:r>
              <a:rPr lang="es-MX" sz="2200" dirty="0"/>
              <a:t> que desarrollen los principios y bases en materia de transparencia gubernamental, acceso a la información y </a:t>
            </a:r>
            <a:r>
              <a:rPr lang="es-MX" sz="2200" b="1" dirty="0"/>
              <a:t>protección de datos personales en posesión de las autoridades, entidades, órganos y organismos gubernamentales de todos los niveles de gobierno</a:t>
            </a:r>
            <a:r>
              <a:rPr lang="es-MX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771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40966"/>
          </a:xfrm>
        </p:spPr>
        <p:txBody>
          <a:bodyPr>
            <a:normAutofit/>
          </a:bodyPr>
          <a:lstStyle/>
          <a:p>
            <a:r>
              <a:rPr lang="es-MX" sz="2600" dirty="0" smtClean="0"/>
              <a:t>2. Acercamiento </a:t>
            </a:r>
            <a:r>
              <a:rPr lang="es-MX" sz="2600" dirty="0"/>
              <a:t>a la idea de datos personales y  la importancia relativa a su seguridad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251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MX" sz="2400" dirty="0" smtClean="0"/>
              <a:t>Art. </a:t>
            </a:r>
            <a:r>
              <a:rPr lang="es-MX" sz="2400" dirty="0"/>
              <a:t>4, </a:t>
            </a:r>
            <a:r>
              <a:rPr lang="es-MX" sz="2400" dirty="0" smtClean="0"/>
              <a:t>XI</a:t>
            </a:r>
            <a:r>
              <a:rPr lang="es-MX" sz="2400" dirty="0"/>
              <a:t>. Datos personales: a la información concerniente a una persona física o jurídica colectiva </a:t>
            </a:r>
            <a:r>
              <a:rPr lang="es-MX" sz="2400" b="1" dirty="0"/>
              <a:t>identificada</a:t>
            </a:r>
            <a:r>
              <a:rPr lang="es-MX" sz="2400" dirty="0"/>
              <a:t> o </a:t>
            </a:r>
            <a:r>
              <a:rPr lang="es-MX" sz="2400" b="1" dirty="0"/>
              <a:t>identificable</a:t>
            </a:r>
            <a:r>
              <a:rPr lang="es-MX" sz="2400" dirty="0"/>
              <a:t>, establecida en cualquier formato o modalidad, y que esté almacenada en los sistemas y bases de </a:t>
            </a:r>
            <a:r>
              <a:rPr lang="es-MX" sz="2400" dirty="0" smtClean="0"/>
              <a:t>datos…</a:t>
            </a:r>
          </a:p>
          <a:p>
            <a:pPr marL="0" indent="0" algn="just">
              <a:buNone/>
            </a:pPr>
            <a:r>
              <a:rPr lang="es-MX" sz="2400" dirty="0" smtClean="0"/>
              <a:t>Art. 4, XII</a:t>
            </a:r>
            <a:r>
              <a:rPr lang="es-MX" sz="2400" dirty="0"/>
              <a:t>. Datos personales sensibles: a las referentes de la esfera de su </a:t>
            </a:r>
            <a:r>
              <a:rPr lang="es-MX" sz="2400" dirty="0" smtClean="0"/>
              <a:t>titular </a:t>
            </a:r>
            <a:r>
              <a:rPr lang="es-MX" sz="2400" dirty="0"/>
              <a:t>cuya </a:t>
            </a:r>
            <a:r>
              <a:rPr lang="es-MX" sz="2400" b="1" dirty="0"/>
              <a:t>utilización indebida</a:t>
            </a:r>
            <a:r>
              <a:rPr lang="es-MX" sz="2400" dirty="0"/>
              <a:t> pueda dar origen a discriminación o conlleve un riesgo grave para éste. De manera enunciativa más no limitativa, se consideran sensibles los datos personales que puedan revelar aspectos como origen racial o étnico, estado de salud física o mental, presente o futura, información genética, </a:t>
            </a:r>
            <a:r>
              <a:rPr lang="es-MX" sz="2400" b="1" dirty="0"/>
              <a:t>creencias religiosas</a:t>
            </a:r>
            <a:r>
              <a:rPr lang="es-MX" sz="2400" dirty="0"/>
              <a:t>, filosóficas y morales, </a:t>
            </a:r>
            <a:r>
              <a:rPr lang="es-MX" sz="2400" b="1" dirty="0"/>
              <a:t>opiniones políticas</a:t>
            </a:r>
            <a:r>
              <a:rPr lang="es-MX" sz="2400" dirty="0"/>
              <a:t> y preferencia sexual</a:t>
            </a:r>
            <a:r>
              <a:rPr lang="es-MX" sz="2400" dirty="0" smtClean="0"/>
              <a:t>.</a:t>
            </a:r>
          </a:p>
          <a:p>
            <a:pPr marL="0" indent="0" algn="just">
              <a:buNone/>
            </a:pPr>
            <a:endParaRPr lang="es-MX" sz="1300" dirty="0"/>
          </a:p>
          <a:p>
            <a:pPr marL="0" indent="0" algn="just">
              <a:buNone/>
            </a:pPr>
            <a:r>
              <a:rPr lang="es-MX" sz="1300" dirty="0" smtClean="0"/>
              <a:t>Fuente: Ley de Protección de Datos Personales en Posesión de Sujetos Obligados del Estado de México y Municipios</a:t>
            </a:r>
            <a:endParaRPr lang="es-MX" sz="1300" dirty="0"/>
          </a:p>
        </p:txBody>
      </p:sp>
    </p:spTree>
    <p:extLst>
      <p:ext uri="{BB962C8B-B14F-4D97-AF65-F5344CB8AC3E}">
        <p14:creationId xmlns:p14="http://schemas.microsoft.com/office/powerpoint/2010/main" val="49806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500" dirty="0" smtClean="0"/>
              <a:t>2. Acercamiento </a:t>
            </a:r>
            <a:r>
              <a:rPr lang="es-MX" sz="2500" dirty="0"/>
              <a:t>a la idea de datos personales y  la </a:t>
            </a:r>
            <a:r>
              <a:rPr lang="es-MX" sz="2500" b="1" dirty="0"/>
              <a:t>importancia relativa a su seguridad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MX" dirty="0" smtClean="0"/>
              <a:t>Para proteger a los datos personales contra la comunicación o </a:t>
            </a:r>
            <a:r>
              <a:rPr lang="es-MX" dirty="0"/>
              <a:t>accesos no autorizados </a:t>
            </a:r>
            <a:r>
              <a:rPr lang="es-MX" dirty="0" smtClean="0"/>
              <a:t>que afecte la </a:t>
            </a:r>
            <a:r>
              <a:rPr lang="es-MX" b="1" dirty="0" smtClean="0"/>
              <a:t>confidencialidad, integridad </a:t>
            </a:r>
            <a:r>
              <a:rPr lang="es-MX" dirty="0" smtClean="0"/>
              <a:t>y </a:t>
            </a:r>
            <a:r>
              <a:rPr lang="es-MX" b="1" dirty="0" smtClean="0"/>
              <a:t>disponibilidad del dato.</a:t>
            </a:r>
            <a:endParaRPr lang="es-MX" dirty="0" smtClean="0"/>
          </a:p>
          <a:p>
            <a:pPr algn="just"/>
            <a:r>
              <a:rPr lang="es-MX" dirty="0"/>
              <a:t>P</a:t>
            </a:r>
            <a:r>
              <a:rPr lang="es-MX" dirty="0" smtClean="0"/>
              <a:t>ara </a:t>
            </a:r>
            <a:r>
              <a:rPr lang="es-MX" dirty="0"/>
              <a:t>protegerlos de una posible corrupción durante todo su ciclo de </a:t>
            </a:r>
            <a:r>
              <a:rPr lang="es-MX" dirty="0" smtClean="0"/>
              <a:t>vida, como puede ser su </a:t>
            </a:r>
            <a:r>
              <a:rPr lang="es-MX" b="1" dirty="0" smtClean="0"/>
              <a:t>destrucción, pérdida o alteración accidental o ilícita </a:t>
            </a:r>
            <a:r>
              <a:rPr lang="es-MX" dirty="0" smtClean="0"/>
              <a:t>de datos personales transferidos, conservados o tratados de otra forma.</a:t>
            </a:r>
          </a:p>
          <a:p>
            <a:pPr algn="just"/>
            <a:r>
              <a:rPr lang="es-MX" b="1" dirty="0" smtClean="0"/>
              <a:t>Reducir riesgos</a:t>
            </a:r>
            <a:r>
              <a:rPr lang="es-MX" dirty="0" smtClean="0"/>
              <a:t> y brindar mayor garantía en la protección y resguardo de los datos personales, en la medida que se identifique, valore, comunique y trate el riesgo.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9626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2200" dirty="0" smtClean="0"/>
              <a:t>3. Medidas </a:t>
            </a:r>
            <a:r>
              <a:rPr lang="es-MX" sz="2200" dirty="0"/>
              <a:t>de seguridad en la Ley de Protección de Datos Personales en </a:t>
            </a:r>
            <a:r>
              <a:rPr lang="es-MX" sz="2200" b="1" dirty="0"/>
              <a:t>Posesión </a:t>
            </a:r>
            <a:r>
              <a:rPr lang="es-MX" sz="2200" dirty="0"/>
              <a:t>de Sujetos Obligados del Estado de México y Municipios</a:t>
            </a:r>
            <a:br>
              <a:rPr lang="es-MX" sz="2200" dirty="0"/>
            </a:br>
            <a:endParaRPr lang="es-MX" sz="2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 smtClean="0"/>
              <a:t>1</a:t>
            </a:r>
            <a:r>
              <a:rPr lang="es-MX" dirty="0"/>
              <a:t>.- Finalidad: V. Promover la adopción de medidas de seguridad que garanticen, la </a:t>
            </a:r>
            <a:r>
              <a:rPr lang="es-MX" b="1" u="sng" dirty="0"/>
              <a:t>integridad</a:t>
            </a:r>
            <a:r>
              <a:rPr lang="es-MX" b="1" dirty="0"/>
              <a:t>, </a:t>
            </a:r>
            <a:r>
              <a:rPr lang="es-MX" b="1" u="sng" dirty="0"/>
              <a:t>disponibilidad</a:t>
            </a:r>
            <a:r>
              <a:rPr lang="es-MX" b="1" dirty="0"/>
              <a:t> y </a:t>
            </a:r>
            <a:r>
              <a:rPr lang="es-MX" b="1" u="sng" dirty="0"/>
              <a:t>confidencialidad</a:t>
            </a:r>
            <a:r>
              <a:rPr lang="es-MX" b="1" dirty="0"/>
              <a:t> de los datos personales</a:t>
            </a:r>
            <a:r>
              <a:rPr lang="es-MX" dirty="0"/>
              <a:t> en posesión de los sujetos </a:t>
            </a:r>
            <a:r>
              <a:rPr lang="es-MX" dirty="0" smtClean="0"/>
              <a:t>obligados.</a:t>
            </a:r>
          </a:p>
          <a:p>
            <a:pPr marL="0" indent="0" algn="just">
              <a:buNone/>
            </a:pPr>
            <a:r>
              <a:rPr lang="es-MX" dirty="0" smtClean="0"/>
              <a:t>Las medidas de seguridad se consideran confidenciales. El Instituto sólo conocerá el nivel de seguridad aplicable para registro.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1366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200" dirty="0" smtClean="0"/>
              <a:t>3. Medidas </a:t>
            </a:r>
            <a:r>
              <a:rPr lang="es-MX" sz="2200" dirty="0"/>
              <a:t>de seguridad en la Ley de Protección de Datos Personales en </a:t>
            </a:r>
            <a:r>
              <a:rPr lang="es-MX" sz="2200" b="1" dirty="0"/>
              <a:t>Posesión </a:t>
            </a:r>
            <a:r>
              <a:rPr lang="es-MX" sz="2200" dirty="0"/>
              <a:t>de Sujetos Obligados del Estado de México y Municipios</a:t>
            </a:r>
            <a:br>
              <a:rPr lang="es-MX" sz="2200" dirty="0"/>
            </a:br>
            <a:endParaRPr lang="es-MX" sz="2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dirty="0" smtClean="0"/>
              <a:t>Título Tercero. De los Deberes y las Medidas de Seguridad.</a:t>
            </a:r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r>
              <a:rPr lang="es-MX" dirty="0" smtClean="0"/>
              <a:t>Tipos de seguridad: 2. Con independencia del tipo de sistema y tipo de tratamiento, establecerá, mantendrá y documentará las medidas de seguridad </a:t>
            </a:r>
            <a:r>
              <a:rPr lang="es-MX" b="1" dirty="0" smtClean="0"/>
              <a:t>administrativas, físicas y técnicas </a:t>
            </a:r>
            <a:r>
              <a:rPr lang="es-MX" dirty="0" smtClean="0"/>
              <a:t>(art. 44)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7722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es-MX" sz="2200" dirty="0"/>
              <a:t>3. Medidas de seguridad en la Ley de Protección de Datos Personales en </a:t>
            </a:r>
            <a:r>
              <a:rPr lang="es-MX" sz="2200" b="1" dirty="0"/>
              <a:t>Posesión </a:t>
            </a:r>
            <a:r>
              <a:rPr lang="es-MX" sz="2200" dirty="0"/>
              <a:t>de Sujetos Obligados del Estado de México y Municipios</a:t>
            </a:r>
            <a:br>
              <a:rPr lang="es-MX" sz="2200" dirty="0"/>
            </a:br>
            <a:endParaRPr lang="es-MX" sz="2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MX" sz="2100" dirty="0" smtClean="0"/>
              <a:t>3. Niveles de seguridad:</a:t>
            </a:r>
          </a:p>
          <a:p>
            <a:pPr marL="571500" indent="-571500" algn="just">
              <a:buAutoNum type="romanUcPeriod"/>
            </a:pPr>
            <a:r>
              <a:rPr lang="es-MX" sz="2100" dirty="0" smtClean="0"/>
              <a:t>Básico</a:t>
            </a:r>
            <a:r>
              <a:rPr lang="es-MX" sz="2100" dirty="0"/>
              <a:t>: a las medidas </a:t>
            </a:r>
            <a:r>
              <a:rPr lang="es-MX" sz="2100" b="1" dirty="0"/>
              <a:t>generales</a:t>
            </a:r>
            <a:r>
              <a:rPr lang="es-MX" sz="2100" dirty="0"/>
              <a:t> de seguridad cuya aplicación es </a:t>
            </a:r>
            <a:r>
              <a:rPr lang="es-MX" sz="2100" b="1" dirty="0"/>
              <a:t>obligatoria</a:t>
            </a:r>
            <a:r>
              <a:rPr lang="es-MX" sz="2100" dirty="0"/>
              <a:t> para todos los sistemas y bases de datos </a:t>
            </a:r>
            <a:r>
              <a:rPr lang="es-MX" sz="2100" dirty="0" smtClean="0"/>
              <a:t>personales.</a:t>
            </a:r>
          </a:p>
          <a:p>
            <a:pPr marL="571500" indent="-571500" algn="just">
              <a:buAutoNum type="romanUcPeriod"/>
            </a:pPr>
            <a:r>
              <a:rPr lang="es-MX" sz="2100" dirty="0" smtClean="0"/>
              <a:t>Medio</a:t>
            </a:r>
            <a:r>
              <a:rPr lang="es-MX" sz="2100" dirty="0"/>
              <a:t>: a la adopción de medidas de seguridad cuya aplicación corresponde a bases o sistemas de datos relativos a la comisión de </a:t>
            </a:r>
            <a:r>
              <a:rPr lang="es-MX" sz="2100" b="1" dirty="0"/>
              <a:t>infracciones</a:t>
            </a:r>
            <a:r>
              <a:rPr lang="es-MX" sz="2100" dirty="0"/>
              <a:t> administrativas o penales, </a:t>
            </a:r>
            <a:r>
              <a:rPr lang="es-MX" sz="2100" b="1" dirty="0"/>
              <a:t>hacienda</a:t>
            </a:r>
            <a:r>
              <a:rPr lang="es-MX" sz="2100" dirty="0"/>
              <a:t> pública, servicios financieros, datos </a:t>
            </a:r>
            <a:r>
              <a:rPr lang="es-MX" sz="2100" b="1" dirty="0"/>
              <a:t>patrimoniales</a:t>
            </a:r>
            <a:r>
              <a:rPr lang="es-MX" sz="2100" dirty="0"/>
              <a:t>, así como a los que contengan datos de carácter personal suficientes que permitan obtener una evaluación de la personalidad del individuo. </a:t>
            </a:r>
            <a:endParaRPr lang="es-MX" sz="2100" dirty="0" smtClean="0"/>
          </a:p>
          <a:p>
            <a:pPr marL="571500" indent="-571500" algn="just">
              <a:buAutoNum type="romanUcPeriod"/>
            </a:pPr>
            <a:r>
              <a:rPr lang="es-MX" sz="2100" dirty="0"/>
              <a:t>III. Alto: a las medidas de seguridad aplicables a bases o sistemas de datos concernientes a la </a:t>
            </a:r>
            <a:r>
              <a:rPr lang="es-MX" sz="2100" b="1" dirty="0"/>
              <a:t>ideología, religión, creencias, afiliación política, origen racial o étnico, salud, biométricos, genéticos o vida sexual</a:t>
            </a:r>
            <a:r>
              <a:rPr lang="es-MX" sz="2100" dirty="0"/>
              <a:t>, así como los que contengan datos recabados para fines policiales, de seguridad pública, prevención, investigación y persecución de </a:t>
            </a:r>
            <a:r>
              <a:rPr lang="es-MX" sz="2100" dirty="0" smtClean="0"/>
              <a:t>delitos.</a:t>
            </a:r>
            <a:endParaRPr lang="es-MX" sz="2100" dirty="0"/>
          </a:p>
        </p:txBody>
      </p:sp>
    </p:spTree>
    <p:extLst>
      <p:ext uri="{BB962C8B-B14F-4D97-AF65-F5344CB8AC3E}">
        <p14:creationId xmlns:p14="http://schemas.microsoft.com/office/powerpoint/2010/main" val="175921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2100" dirty="0"/>
              <a:t>3. Medidas de seguridad en la Ley de Protección de Datos Personales en </a:t>
            </a:r>
            <a:r>
              <a:rPr lang="es-MX" sz="2100" b="1" dirty="0"/>
              <a:t>Posesión </a:t>
            </a:r>
            <a:r>
              <a:rPr lang="es-MX" sz="2100" dirty="0"/>
              <a:t>de Sujetos Obligados del Estado de México y Municipios</a:t>
            </a:r>
            <a:br>
              <a:rPr lang="es-MX" sz="2100" dirty="0"/>
            </a:br>
            <a:endParaRPr lang="es-MX" sz="21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dirty="0" smtClean="0"/>
              <a:t>Además, las organizaciones públicas deberán cumplir con lo siguiente:</a:t>
            </a:r>
          </a:p>
          <a:p>
            <a:pPr marL="0" indent="0">
              <a:buNone/>
            </a:pPr>
            <a:r>
              <a:rPr lang="es-MX" dirty="0" smtClean="0"/>
              <a:t>1.- Documento de seguridad.</a:t>
            </a:r>
          </a:p>
          <a:p>
            <a:pPr marL="0" indent="0">
              <a:buNone/>
            </a:pPr>
            <a:r>
              <a:rPr lang="es-MX" dirty="0" smtClean="0"/>
              <a:t>2.- Plan de Contingencia y Plan de Trabajo</a:t>
            </a:r>
          </a:p>
          <a:p>
            <a:pPr marL="0" indent="0">
              <a:buNone/>
            </a:pPr>
            <a:r>
              <a:rPr lang="es-MX" dirty="0" smtClean="0"/>
              <a:t>3.- Bitácora de violaciones a la seguridad de los datos personales</a:t>
            </a:r>
          </a:p>
          <a:p>
            <a:pPr marL="0" indent="0">
              <a:buNone/>
            </a:pPr>
            <a:r>
              <a:rPr lang="es-MX" dirty="0" smtClean="0"/>
              <a:t>4.- Notificación de violaciones a la seguridad de los datos personales al titular y al Instituto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1054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1865</Words>
  <Application>Microsoft Office PowerPoint</Application>
  <PresentationFormat>Presentación en pantalla (4:3)</PresentationFormat>
  <Paragraphs>105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4" baseType="lpstr">
      <vt:lpstr>Arial</vt:lpstr>
      <vt:lpstr>Calibri</vt:lpstr>
      <vt:lpstr>Tema de Office</vt:lpstr>
      <vt:lpstr>Medidas de seguridad para la protección de datos personales en las organizaciones públicas mexiquenses</vt:lpstr>
      <vt:lpstr>Esquema de exposición</vt:lpstr>
      <vt:lpstr>1. Bases constitucionales de la protección de datos personales </vt:lpstr>
      <vt:lpstr>2. Acercamiento a la idea de datos personales y  la importancia relativa a su seguridad</vt:lpstr>
      <vt:lpstr>2. Acercamiento a la idea de datos personales y  la importancia relativa a su seguridad</vt:lpstr>
      <vt:lpstr>3. Medidas de seguridad en la Ley de Protección de Datos Personales en Posesión de Sujetos Obligados del Estado de México y Municipios </vt:lpstr>
      <vt:lpstr>3. Medidas de seguridad en la Ley de Protección de Datos Personales en Posesión de Sujetos Obligados del Estado de México y Municipios </vt:lpstr>
      <vt:lpstr>3. Medidas de seguridad en la Ley de Protección de Datos Personales en Posesión de Sujetos Obligados del Estado de México y Municipios </vt:lpstr>
      <vt:lpstr>3. Medidas de seguridad en la Ley de Protección de Datos Personales en Posesión de Sujetos Obligados del Estado de México y Municipios </vt:lpstr>
      <vt:lpstr>4. Hacia un diseño de un Sistema de Gestión de Seguridad de Datos Personales para las organizaciones públicas</vt:lpstr>
      <vt:lpstr>4. Hacia un diseño de un Sistema de Gestión de Seguridad de Datos Personales para las organizaciones públicas </vt:lpstr>
      <vt:lpstr>4. Hacia un diseño de un Sistema de Gestión de Seguridad de Datos Personales para las organizaciones públicas</vt:lpstr>
      <vt:lpstr>4. Hacia un diseño de un Sistema de Gestión de Seguridad de Datos Personales para las organizaciones públicas</vt:lpstr>
      <vt:lpstr>4. Hacia un diseño de un Sistema de Gestión de Seguridad de Datos Personales para las organizaciones públicas</vt:lpstr>
      <vt:lpstr>4. Hacia un diseño de un Sistema de Gestión de Seguridad de Datos Personales para las organizaciones públicas</vt:lpstr>
      <vt:lpstr>4. Hacia un diseño de un Sistema de Gestión de Seguridad de Datos Personales para las organizaciones públicas</vt:lpstr>
      <vt:lpstr>4. Hacia un diseño de un Sistema de Gestión de Seguridad de Datos Personales para las organizaciones públicas</vt:lpstr>
      <vt:lpstr>5.- Medidas de apremio y responsabilidades concernientes a la seguridad de los datos personales  </vt:lpstr>
      <vt:lpstr>5.- Medidas de apremio y responsabilidades concernientes a la seguridad de los datos personales  </vt:lpstr>
      <vt:lpstr>5.- Medidas de apremio y responsabilidades concernientes a la seguridad de los datos personales  </vt:lpstr>
      <vt:lpstr>Muchas gracias por su atención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Medidas de seguridad para la protección de datos personales en las organizaciones públicas mexiquenses</dc:title>
  <dc:creator>Toshiba</dc:creator>
  <cp:lastModifiedBy>USUARIO</cp:lastModifiedBy>
  <cp:revision>35</cp:revision>
  <dcterms:created xsi:type="dcterms:W3CDTF">2018-09-13T02:38:44Z</dcterms:created>
  <dcterms:modified xsi:type="dcterms:W3CDTF">2018-09-17T23:57:18Z</dcterms:modified>
</cp:coreProperties>
</file>